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2621"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787" y="9245600"/>
            <a:ext cx="6856214" cy="66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17220" y="1096264"/>
            <a:ext cx="5657850" cy="51511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618779" y="6435897"/>
            <a:ext cx="5657850" cy="1651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86899A-A2D4-4B47-8FCC-D45DC60EE4D8}" type="datetimeFigureOut">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9D38A9-DAD8-4ABD-97A3-D62173B0C4A5}" type="slidenum">
              <a:rPr lang="en-IN" smtClean="0"/>
              <a:t>‹#›</a:t>
            </a:fld>
            <a:endParaRPr lang="en-IN"/>
          </a:p>
        </p:txBody>
      </p:sp>
      <p:cxnSp>
        <p:nvCxnSpPr>
          <p:cNvPr id="9" name="Straight Connector 8"/>
          <p:cNvCxnSpPr/>
          <p:nvPr/>
        </p:nvCxnSpPr>
        <p:spPr>
          <a:xfrm>
            <a:off x="679308" y="6273800"/>
            <a:ext cx="5554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684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86899A-A2D4-4B47-8FCC-D45DC60EE4D8}" type="datetimeFigureOut">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3511160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87" y="9245600"/>
            <a:ext cx="6856214" cy="66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17220" y="1096264"/>
            <a:ext cx="5657850" cy="51511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617220" y="6432296"/>
            <a:ext cx="5657850" cy="1651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86899A-A2D4-4B47-8FCC-D45DC60EE4D8}" type="datetimeFigureOut">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9D38A9-DAD8-4ABD-97A3-D62173B0C4A5}" type="slidenum">
              <a:rPr lang="en-IN" smtClean="0"/>
              <a:t>‹#›</a:t>
            </a:fld>
            <a:endParaRPr lang="en-IN"/>
          </a:p>
        </p:txBody>
      </p:sp>
      <p:cxnSp>
        <p:nvCxnSpPr>
          <p:cNvPr id="9" name="Straight Connector 8"/>
          <p:cNvCxnSpPr/>
          <p:nvPr/>
        </p:nvCxnSpPr>
        <p:spPr>
          <a:xfrm>
            <a:off x="679308" y="6273800"/>
            <a:ext cx="5554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9377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617220" y="413984"/>
            <a:ext cx="5657850" cy="20955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17220" y="2666060"/>
            <a:ext cx="2777490" cy="581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97580" y="2666064"/>
            <a:ext cx="2777490" cy="5811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86899A-A2D4-4B47-8FCC-D45DC60EE4D8}" type="datetimeFigureOut">
              <a:rPr lang="en-IN" smtClean="0"/>
              <a:t>19-11-2024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3586860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617220" y="413984"/>
            <a:ext cx="5657850" cy="20955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617220" y="2666520"/>
            <a:ext cx="2777490" cy="1063518"/>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17220" y="3730038"/>
            <a:ext cx="2777490" cy="47475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97580" y="2666520"/>
            <a:ext cx="2777490" cy="1063518"/>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97580" y="3730038"/>
            <a:ext cx="2777490" cy="47475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86899A-A2D4-4B47-8FCC-D45DC60EE4D8}" type="datetimeFigureOut">
              <a:rPr lang="en-IN" smtClean="0"/>
              <a:t>19-11-2024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147550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86899A-A2D4-4B47-8FCC-D45DC60EE4D8}" type="datetimeFigureOut">
              <a:rPr lang="en-IN" smtClean="0"/>
              <a:t>19-11-2024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2294233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787" y="9245600"/>
            <a:ext cx="6856214" cy="66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A86899A-A2D4-4B47-8FCC-D45DC60EE4D8}" type="datetimeFigureOut">
              <a:rPr lang="en-IN" smtClean="0"/>
              <a:t>19-11-2024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2943031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0" y="0"/>
            <a:ext cx="2278570" cy="990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272540" y="0"/>
            <a:ext cx="36005"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57175" y="858519"/>
            <a:ext cx="1800225" cy="3302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2595178" y="1056640"/>
            <a:ext cx="3757045" cy="759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7175" y="4226560"/>
            <a:ext cx="1800225" cy="4880957"/>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261851" y="9330803"/>
            <a:ext cx="1472912" cy="527403"/>
          </a:xfrm>
        </p:spPr>
        <p:txBody>
          <a:bodyPr/>
          <a:lstStyle>
            <a:lvl1pPr algn="l">
              <a:defRPr/>
            </a:lvl1pPr>
          </a:lstStyle>
          <a:p>
            <a:fld id="{EA86899A-A2D4-4B47-8FCC-D45DC60EE4D8}" type="datetimeFigureOut">
              <a:rPr lang="en-IN" smtClean="0"/>
              <a:t>19-11-2024</a:t>
            </a:fld>
            <a:endParaRPr lang="en-IN"/>
          </a:p>
        </p:txBody>
      </p:sp>
      <p:sp>
        <p:nvSpPr>
          <p:cNvPr id="6" name="Footer Placeholder 5"/>
          <p:cNvSpPr>
            <a:spLocks noGrp="1"/>
          </p:cNvSpPr>
          <p:nvPr>
            <p:ph type="ftr" sz="quarter" idx="11"/>
          </p:nvPr>
        </p:nvSpPr>
        <p:spPr>
          <a:xfrm>
            <a:off x="2700337" y="9330803"/>
            <a:ext cx="2614613" cy="527403"/>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E9D38A9-DAD8-4ABD-97A3-D62173B0C4A5}" type="slidenum">
              <a:rPr lang="en-IN" smtClean="0"/>
              <a:t>‹#›</a:t>
            </a:fld>
            <a:endParaRPr lang="en-IN"/>
          </a:p>
        </p:txBody>
      </p:sp>
    </p:spTree>
    <p:extLst>
      <p:ext uri="{BB962C8B-B14F-4D97-AF65-F5344CB8AC3E}">
        <p14:creationId xmlns:p14="http://schemas.microsoft.com/office/powerpoint/2010/main" val="1941184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7154333"/>
            <a:ext cx="6856214" cy="2751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 y="7099554"/>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17220" y="7330440"/>
            <a:ext cx="5692140" cy="1188720"/>
          </a:xfrm>
        </p:spPr>
        <p:txBody>
          <a:bodyPr tIns="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9" y="0"/>
            <a:ext cx="6857992" cy="7099554"/>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17219" y="8532368"/>
            <a:ext cx="5692140" cy="85852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A86899A-A2D4-4B47-8FCC-D45DC60EE4D8}" type="datetimeFigureOut">
              <a:rPr lang="en-IN" smtClean="0"/>
              <a:t>19-11-2024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1999855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86899A-A2D4-4B47-8FCC-D45DC60EE4D8}" type="datetimeFigureOut">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302028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787" y="9245600"/>
            <a:ext cx="6856214" cy="66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4907757" y="599126"/>
            <a:ext cx="1478756" cy="83162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99125"/>
            <a:ext cx="4350544" cy="8316273"/>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86899A-A2D4-4B47-8FCC-D45DC60EE4D8}" type="datetimeFigureOut">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9D38A9-DAD8-4ABD-97A3-D62173B0C4A5}" type="slidenum">
              <a:rPr lang="en-IN" smtClean="0"/>
              <a:t>‹#›</a:t>
            </a:fld>
            <a:endParaRPr lang="en-IN"/>
          </a:p>
        </p:txBody>
      </p:sp>
    </p:spTree>
    <p:extLst>
      <p:ext uri="{BB962C8B-B14F-4D97-AF65-F5344CB8AC3E}">
        <p14:creationId xmlns:p14="http://schemas.microsoft.com/office/powerpoint/2010/main" val="1453731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9245600"/>
            <a:ext cx="6858001" cy="66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9149567"/>
            <a:ext cx="6858001" cy="95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17220" y="413984"/>
            <a:ext cx="5657850" cy="209553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617219" y="2666060"/>
            <a:ext cx="5657851" cy="5811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1" y="9330803"/>
            <a:ext cx="1390652" cy="527403"/>
          </a:xfrm>
          <a:prstGeom prst="rect">
            <a:avLst/>
          </a:prstGeom>
        </p:spPr>
        <p:txBody>
          <a:bodyPr vert="horz" lIns="91440" tIns="45720" rIns="91440" bIns="45720" rtlCol="0" anchor="ctr"/>
          <a:lstStyle>
            <a:lvl1pPr algn="l">
              <a:defRPr sz="675">
                <a:solidFill>
                  <a:srgbClr val="FFFFFF"/>
                </a:solidFill>
              </a:defRPr>
            </a:lvl1pPr>
          </a:lstStyle>
          <a:p>
            <a:fld id="{EA86899A-A2D4-4B47-8FCC-D45DC60EE4D8}" type="datetimeFigureOut">
              <a:rPr lang="en-IN" smtClean="0"/>
              <a:t>19-11-2024</a:t>
            </a:fld>
            <a:endParaRPr lang="en-IN"/>
          </a:p>
        </p:txBody>
      </p:sp>
      <p:sp>
        <p:nvSpPr>
          <p:cNvPr id="5" name="Footer Placeholder 4"/>
          <p:cNvSpPr>
            <a:spLocks noGrp="1"/>
          </p:cNvSpPr>
          <p:nvPr>
            <p:ph type="ftr" sz="quarter" idx="3"/>
          </p:nvPr>
        </p:nvSpPr>
        <p:spPr>
          <a:xfrm>
            <a:off x="2073480" y="9330803"/>
            <a:ext cx="2712827" cy="527403"/>
          </a:xfrm>
          <a:prstGeom prst="rect">
            <a:avLst/>
          </a:prstGeom>
        </p:spPr>
        <p:txBody>
          <a:bodyPr vert="horz" lIns="91440" tIns="45720" rIns="91440" bIns="45720" rtlCol="0" anchor="ctr"/>
          <a:lstStyle>
            <a:lvl1pPr algn="ctr">
              <a:defRPr sz="675"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5569009" y="9330803"/>
            <a:ext cx="738014" cy="527403"/>
          </a:xfrm>
          <a:prstGeom prst="rect">
            <a:avLst/>
          </a:prstGeom>
        </p:spPr>
        <p:txBody>
          <a:bodyPr vert="horz" lIns="91440" tIns="45720" rIns="91440" bIns="45720" rtlCol="0" anchor="ctr"/>
          <a:lstStyle>
            <a:lvl1pPr algn="r">
              <a:defRPr sz="788">
                <a:solidFill>
                  <a:srgbClr val="FFFFFF"/>
                </a:solidFill>
              </a:defRPr>
            </a:lvl1pPr>
          </a:lstStyle>
          <a:p>
            <a:fld id="{5E9D38A9-DAD8-4ABD-97A3-D62173B0C4A5}" type="slidenum">
              <a:rPr lang="en-IN" smtClean="0"/>
              <a:t>‹#›</a:t>
            </a:fld>
            <a:endParaRPr lang="en-IN"/>
          </a:p>
        </p:txBody>
      </p:sp>
      <p:cxnSp>
        <p:nvCxnSpPr>
          <p:cNvPr id="10" name="Straight Connector 9"/>
          <p:cNvCxnSpPr/>
          <p:nvPr/>
        </p:nvCxnSpPr>
        <p:spPr>
          <a:xfrm>
            <a:off x="671362" y="2510221"/>
            <a:ext cx="560641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81494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clinitree.com/" TargetMode="External"/><Relationship Id="rId7" Type="http://schemas.openxmlformats.org/officeDocument/2006/relationships/hyperlink" Target="https://pixabay.com/en/microscope-lab-research-medical-316556/" TargetMode="Externa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hyperlink" Target="https://www.wallpaperflare.com/biology-equipment-technology-science-microscope-laboratory-wallpaper-woztm" TargetMode="Externa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l="-18000" t="7000" r="-34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8CFD8A2-8AEA-E83F-4D7F-F7B93EC0E3F3}"/>
              </a:ext>
            </a:extLst>
          </p:cNvPr>
          <p:cNvSpPr txBox="1"/>
          <p:nvPr/>
        </p:nvSpPr>
        <p:spPr>
          <a:xfrm>
            <a:off x="922020" y="210604"/>
            <a:ext cx="5364480" cy="539507"/>
          </a:xfrm>
          <a:prstGeom prst="rect">
            <a:avLst/>
          </a:prstGeom>
          <a:noFill/>
        </p:spPr>
        <p:txBody>
          <a:bodyPr wrap="square">
            <a:spAutoFit/>
          </a:bodyPr>
          <a:lstStyle/>
          <a:p>
            <a:pPr algn="ctr" fontAlgn="base">
              <a:lnSpc>
                <a:spcPct val="107000"/>
              </a:lnSpc>
              <a:spcAft>
                <a:spcPts val="800"/>
              </a:spcAft>
            </a:pPr>
            <a:r>
              <a:rPr lang="en-US" sz="2800" b="1" kern="100" dirty="0">
                <a:solidFill>
                  <a:srgbClr val="FF0000"/>
                </a:solidFill>
                <a:latin typeface="Bodoni MT" panose="02070603080606020203" pitchFamily="18" charset="0"/>
                <a:ea typeface="Calibri" panose="020F0502020204030204" pitchFamily="34" charset="0"/>
                <a:cs typeface="Times New Roman" panose="02020603050405020304" pitchFamily="18" charset="0"/>
              </a:rPr>
              <a:t>Hands-on-Training on Microscopy</a:t>
            </a:r>
          </a:p>
        </p:txBody>
      </p:sp>
      <p:sp>
        <p:nvSpPr>
          <p:cNvPr id="9" name="TextBox 8">
            <a:extLst>
              <a:ext uri="{FF2B5EF4-FFF2-40B4-BE49-F238E27FC236}">
                <a16:creationId xmlns:a16="http://schemas.microsoft.com/office/drawing/2014/main" id="{E27894A8-5BD5-74FB-E74E-EB4FEEDACCE7}"/>
              </a:ext>
            </a:extLst>
          </p:cNvPr>
          <p:cNvSpPr txBox="1"/>
          <p:nvPr/>
        </p:nvSpPr>
        <p:spPr>
          <a:xfrm>
            <a:off x="372307" y="2283338"/>
            <a:ext cx="3411940" cy="678712"/>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lnSpc>
                <a:spcPct val="150000"/>
              </a:lnSpc>
            </a:pPr>
            <a:r>
              <a:rPr lang="en-IN" sz="2800" b="1" kern="100" dirty="0">
                <a:ln w="0"/>
                <a:solidFill>
                  <a:srgbClr val="FF0000"/>
                </a:solidFill>
                <a:effectLst>
                  <a:outerShdw blurRad="50800" dist="38100" dir="2700000" algn="tl" rotWithShape="0">
                    <a:prstClr val="black">
                      <a:alpha val="40000"/>
                    </a:prstClr>
                  </a:outerShdw>
                </a:effectLst>
                <a:latin typeface="Bell MT" panose="02020503060305020303" pitchFamily="18" charset="0"/>
                <a:ea typeface="Calibri" panose="020F0502020204030204" pitchFamily="34" charset="0"/>
                <a:cs typeface="Calibri" panose="020F0502020204030204" pitchFamily="34" charset="0"/>
              </a:rPr>
              <a:t>2 Days Work Shop </a:t>
            </a:r>
          </a:p>
        </p:txBody>
      </p:sp>
      <p:sp>
        <p:nvSpPr>
          <p:cNvPr id="10" name="TextBox 9">
            <a:extLst>
              <a:ext uri="{FF2B5EF4-FFF2-40B4-BE49-F238E27FC236}">
                <a16:creationId xmlns:a16="http://schemas.microsoft.com/office/drawing/2014/main" id="{1046ED10-3BBF-F9C5-C94F-BE6A1643545E}"/>
              </a:ext>
            </a:extLst>
          </p:cNvPr>
          <p:cNvSpPr txBox="1"/>
          <p:nvPr/>
        </p:nvSpPr>
        <p:spPr>
          <a:xfrm>
            <a:off x="0" y="9144831"/>
            <a:ext cx="6858000" cy="1231106"/>
          </a:xfrm>
          <a:prstGeom prst="rect">
            <a:avLst/>
          </a:prstGeom>
          <a:noFill/>
        </p:spPr>
        <p:txBody>
          <a:bodyPr wrap="square" rtlCol="0">
            <a:spAutoFit/>
          </a:bodyPr>
          <a:lstStyle/>
          <a:p>
            <a:pPr algn="ctr"/>
            <a:r>
              <a:rPr lang="en-US" sz="2000" b="1" dirty="0">
                <a:solidFill>
                  <a:schemeClr val="bg1"/>
                </a:solidFill>
                <a:effectLst>
                  <a:outerShdw blurRad="38100" dist="38100" dir="2700000" algn="tl">
                    <a:srgbClr val="000000">
                      <a:alpha val="43137"/>
                    </a:srgbClr>
                  </a:outerShdw>
                </a:effectLst>
                <a:latin typeface="Arial Narrow" panose="020B0606020202030204" pitchFamily="34" charset="0"/>
              </a:rPr>
              <a:t> </a:t>
            </a:r>
            <a:r>
              <a:rPr lang="en-US" sz="2000" b="1" u="sng" dirty="0">
                <a:solidFill>
                  <a:srgbClr val="FFFF00"/>
                </a:solidFill>
                <a:effectLst>
                  <a:outerShdw blurRad="38100" dist="38100" dir="2700000" algn="tl">
                    <a:srgbClr val="000000">
                      <a:alpha val="43137"/>
                    </a:srgbClr>
                  </a:outerShdw>
                </a:effectLst>
                <a:latin typeface="Arial Narrow" panose="020B0606020202030204" pitchFamily="34" charset="0"/>
              </a:rPr>
              <a:t>Get in Touch </a:t>
            </a:r>
          </a:p>
          <a:p>
            <a:pPr algn="ctr"/>
            <a:r>
              <a:rPr lang="en-US" b="1" dirty="0">
                <a:solidFill>
                  <a:schemeClr val="bg1"/>
                </a:solidFill>
                <a:effectLst>
                  <a:outerShdw blurRad="38100" dist="38100" dir="2700000" algn="tl">
                    <a:srgbClr val="000000">
                      <a:alpha val="43137"/>
                    </a:srgbClr>
                  </a:outerShdw>
                </a:effectLst>
                <a:latin typeface="Arial Narrow" panose="020B0606020202030204" pitchFamily="34" charset="0"/>
                <a:hlinkClick r:id="rId3">
                  <a:extLst>
                    <a:ext uri="{A12FA001-AC4F-418D-AE19-62706E023703}">
                      <ahyp:hlinkClr xmlns:ahyp="http://schemas.microsoft.com/office/drawing/2018/hyperlinkcolor" val="tx"/>
                    </a:ext>
                  </a:extLst>
                </a:hlinkClick>
              </a:rPr>
              <a:t>www.clinitree.com</a:t>
            </a:r>
            <a:r>
              <a:rPr lang="en-US" b="1" dirty="0">
                <a:solidFill>
                  <a:schemeClr val="bg1"/>
                </a:solidFill>
                <a:effectLst>
                  <a:outerShdw blurRad="38100" dist="38100" dir="2700000" algn="tl">
                    <a:srgbClr val="000000">
                      <a:alpha val="43137"/>
                    </a:srgbClr>
                  </a:outerShdw>
                </a:effectLst>
                <a:latin typeface="Arial Narrow" panose="020B0606020202030204" pitchFamily="34" charset="0"/>
              </a:rPr>
              <a:t> ,  +91 7848035785 </a:t>
            </a:r>
          </a:p>
          <a:p>
            <a:pPr algn="ctr"/>
            <a:endParaRPr lang="en-US" b="1" dirty="0">
              <a:solidFill>
                <a:schemeClr val="bg1"/>
              </a:solidFill>
              <a:effectLst>
                <a:outerShdw blurRad="38100" dist="38100" dir="2700000" algn="tl">
                  <a:srgbClr val="000000">
                    <a:alpha val="43137"/>
                  </a:srgbClr>
                </a:outerShdw>
              </a:effectLst>
              <a:latin typeface="Arial Narrow" panose="020B0606020202030204" pitchFamily="34" charset="0"/>
            </a:endParaRPr>
          </a:p>
          <a:p>
            <a:endParaRPr lang="en-IN" dirty="0"/>
          </a:p>
        </p:txBody>
      </p:sp>
      <p:pic>
        <p:nvPicPr>
          <p:cNvPr id="3" name="Picture 2">
            <a:extLst>
              <a:ext uri="{FF2B5EF4-FFF2-40B4-BE49-F238E27FC236}">
                <a16:creationId xmlns:a16="http://schemas.microsoft.com/office/drawing/2014/main" id="{C3E5F47A-783F-A239-EF0B-FAC6A91AB61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87433" y="761153"/>
            <a:ext cx="2385100" cy="1590941"/>
          </a:xfrm>
          <a:prstGeom prst="rect">
            <a:avLst/>
          </a:prstGeom>
          <a:ln>
            <a:noFill/>
          </a:ln>
          <a:effectLst>
            <a:softEdge rad="112500"/>
          </a:effectLst>
        </p:spPr>
      </p:pic>
      <p:pic>
        <p:nvPicPr>
          <p:cNvPr id="12" name="Picture 11">
            <a:extLst>
              <a:ext uri="{FF2B5EF4-FFF2-40B4-BE49-F238E27FC236}">
                <a16:creationId xmlns:a16="http://schemas.microsoft.com/office/drawing/2014/main" id="{780D87F5-CFD8-9945-E77D-58069C7A684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019525" y="6933063"/>
            <a:ext cx="2796621" cy="2176110"/>
          </a:xfrm>
          <a:prstGeom prst="rect">
            <a:avLst/>
          </a:prstGeom>
          <a:ln>
            <a:noFill/>
          </a:ln>
          <a:effectLst>
            <a:outerShdw blurRad="190500" algn="tl" rotWithShape="0">
              <a:srgbClr val="000000">
                <a:alpha val="70000"/>
              </a:srgbClr>
            </a:outerShdw>
          </a:effectLst>
        </p:spPr>
      </p:pic>
      <p:sp>
        <p:nvSpPr>
          <p:cNvPr id="4" name="TextBox 3">
            <a:extLst>
              <a:ext uri="{FF2B5EF4-FFF2-40B4-BE49-F238E27FC236}">
                <a16:creationId xmlns:a16="http://schemas.microsoft.com/office/drawing/2014/main" id="{202D77DD-A4D3-349E-AA8D-67CE4FFDF699}"/>
              </a:ext>
            </a:extLst>
          </p:cNvPr>
          <p:cNvSpPr txBox="1"/>
          <p:nvPr/>
        </p:nvSpPr>
        <p:spPr>
          <a:xfrm>
            <a:off x="231953" y="2898365"/>
            <a:ext cx="5759414" cy="3065647"/>
          </a:xfrm>
          <a:prstGeom prst="rect">
            <a:avLst/>
          </a:prstGeom>
          <a:noFill/>
        </p:spPr>
        <p:txBody>
          <a:bodyPr wrap="square">
            <a:spAutoFit/>
          </a:bodyPr>
          <a:lstStyle/>
          <a:p>
            <a:pPr marL="285750" indent="-285750">
              <a:lnSpc>
                <a:spcPct val="107000"/>
              </a:lnSpc>
              <a:spcAft>
                <a:spcPts val="800"/>
              </a:spcAft>
              <a:buFont typeface="Wingdings" panose="05000000000000000000" pitchFamily="2" charset="2"/>
              <a:buChar char="Ø"/>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Basic knowledge on microscopes</a:t>
            </a:r>
          </a:p>
          <a:p>
            <a:pPr marL="285750" indent="-285750">
              <a:lnSpc>
                <a:spcPct val="107000"/>
              </a:lnSpc>
              <a:spcAft>
                <a:spcPts val="800"/>
              </a:spcAft>
              <a:buFont typeface="Wingdings" panose="05000000000000000000" pitchFamily="2" charset="2"/>
              <a:buChar char="Ø"/>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Different types of microscopes</a:t>
            </a:r>
          </a:p>
          <a:p>
            <a:pPr marL="285750" indent="-285750">
              <a:lnSpc>
                <a:spcPct val="107000"/>
              </a:lnSpc>
              <a:spcAft>
                <a:spcPts val="800"/>
              </a:spcAft>
              <a:buFont typeface="Wingdings" panose="05000000000000000000" pitchFamily="2" charset="2"/>
              <a:buChar char="Ø"/>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Principles of Microscope</a:t>
            </a:r>
          </a:p>
          <a:p>
            <a:pPr marL="285750" indent="-285750">
              <a:lnSpc>
                <a:spcPct val="107000"/>
              </a:lnSpc>
              <a:spcAft>
                <a:spcPts val="800"/>
              </a:spcAft>
              <a:buFont typeface="Wingdings" panose="05000000000000000000" pitchFamily="2" charset="2"/>
              <a:buChar char="Ø"/>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Application in project works and research activities in biological tissue samples </a:t>
            </a:r>
          </a:p>
          <a:p>
            <a:pPr marL="285750" indent="-285750">
              <a:lnSpc>
                <a:spcPct val="107000"/>
              </a:lnSpc>
              <a:spcAft>
                <a:spcPts val="800"/>
              </a:spcAft>
              <a:buFont typeface="Wingdings" panose="05000000000000000000" pitchFamily="2" charset="2"/>
              <a:buChar char="Ø"/>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Sample preparation for observation under microscope</a:t>
            </a:r>
          </a:p>
          <a:p>
            <a:pPr marL="285750" indent="-285750">
              <a:lnSpc>
                <a:spcPct val="107000"/>
              </a:lnSpc>
              <a:spcAft>
                <a:spcPts val="800"/>
              </a:spcAft>
              <a:buFont typeface="Wingdings" panose="05000000000000000000" pitchFamily="2" charset="2"/>
              <a:buChar char="Ø"/>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Microscopic image acquisition</a:t>
            </a:r>
          </a:p>
          <a:p>
            <a:pPr marL="285750" indent="-285750">
              <a:lnSpc>
                <a:spcPct val="107000"/>
              </a:lnSpc>
              <a:spcAft>
                <a:spcPts val="800"/>
              </a:spcAft>
              <a:buFont typeface="Wingdings" panose="05000000000000000000" pitchFamily="2" charset="2"/>
              <a:buChar char="Ø"/>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(Experimental model: Rat, Mouse, Zebra fish etc.). </a:t>
            </a:r>
          </a:p>
        </p:txBody>
      </p:sp>
      <p:sp>
        <p:nvSpPr>
          <p:cNvPr id="11" name="TextBox 10">
            <a:extLst>
              <a:ext uri="{FF2B5EF4-FFF2-40B4-BE49-F238E27FC236}">
                <a16:creationId xmlns:a16="http://schemas.microsoft.com/office/drawing/2014/main" id="{6343C9EB-4A71-BAAA-9B11-2559648A761B}"/>
              </a:ext>
            </a:extLst>
          </p:cNvPr>
          <p:cNvSpPr txBox="1"/>
          <p:nvPr/>
        </p:nvSpPr>
        <p:spPr>
          <a:xfrm>
            <a:off x="238941" y="6027304"/>
            <a:ext cx="3365319" cy="3054234"/>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07000"/>
              </a:lnSpc>
              <a:spcAft>
                <a:spcPts val="8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Exclusively for </a:t>
            </a:r>
          </a:p>
          <a:p>
            <a:pPr>
              <a:lnSpc>
                <a:spcPct val="107000"/>
              </a:lnSpc>
              <a:spcAft>
                <a:spcPts val="8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Undergraduate, </a:t>
            </a:r>
            <a:r>
              <a:rPr lang="en-IN" kern="100" dirty="0">
                <a:latin typeface="Calibri" panose="020F0502020204030204" pitchFamily="34" charset="0"/>
                <a:ea typeface="Calibri" panose="020F0502020204030204" pitchFamily="34" charset="0"/>
                <a:cs typeface="Times New Roman" panose="02020603050405020304" pitchFamily="18" charset="0"/>
              </a:rPr>
              <a:t>P</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ostgraduate </a:t>
            </a:r>
            <a:r>
              <a:rPr lang="en-IN" kern="100" dirty="0">
                <a:latin typeface="Calibri" panose="020F0502020204030204" pitchFamily="34" charset="0"/>
                <a:ea typeface="Calibri" panose="020F0502020204030204" pitchFamily="34" charset="0"/>
                <a:cs typeface="Times New Roman" panose="02020603050405020304" pitchFamily="18" charset="0"/>
              </a:rPr>
              <a:t>R</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esearch scholars (</a:t>
            </a:r>
            <a:r>
              <a:rPr lang="en-IN" sz="1800" kern="100" dirty="0" err="1">
                <a:effectLst/>
                <a:latin typeface="Calibri" panose="020F0502020204030204" pitchFamily="34" charset="0"/>
                <a:ea typeface="Calibri" panose="020F0502020204030204" pitchFamily="34" charset="0"/>
                <a:cs typeface="Times New Roman" panose="02020603050405020304" pitchFamily="18" charset="0"/>
              </a:rPr>
              <a:t>Ph.D</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kern="100" dirty="0">
                <a:latin typeface="Calibri" panose="020F0502020204030204" pitchFamily="34" charset="0"/>
                <a:ea typeface="Calibri" panose="020F0502020204030204" pitchFamily="34" charset="0"/>
                <a:cs typeface="Times New Roman" panose="02020603050405020304" pitchFamily="18" charset="0"/>
              </a:rPr>
              <a:t>Teaching &amp; 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echnical staffs.</a:t>
            </a:r>
          </a:p>
          <a:p>
            <a:pPr algn="ct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Discipline: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edical sciences,</a:t>
            </a:r>
            <a:r>
              <a:rPr lang="en-IN" kern="100" dirty="0">
                <a:latin typeface="Calibri" panose="020F0502020204030204" pitchFamily="34" charset="0"/>
                <a:ea typeface="Calibri" panose="020F0502020204030204" pitchFamily="34" charset="0"/>
                <a:cs typeface="Times New Roman" panose="02020603050405020304" pitchFamily="18" charset="0"/>
              </a:rPr>
              <a:t> pharmacy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Life/biosciences, microbiology, biochemistry, Biotechnology, and nursing etc.. </a:t>
            </a:r>
          </a:p>
        </p:txBody>
      </p:sp>
      <p:pic>
        <p:nvPicPr>
          <p:cNvPr id="15" name="Picture 14">
            <a:extLst>
              <a:ext uri="{FF2B5EF4-FFF2-40B4-BE49-F238E27FC236}">
                <a16:creationId xmlns:a16="http://schemas.microsoft.com/office/drawing/2014/main" id="{789AF336-E804-A50B-8D2B-BACB3F136B4F}"/>
              </a:ext>
            </a:extLst>
          </p:cNvPr>
          <p:cNvPicPr>
            <a:picLocks noChangeAspect="1"/>
          </p:cNvPicPr>
          <p:nvPr/>
        </p:nvPicPr>
        <p:blipFill>
          <a:blip r:embed="rId8"/>
          <a:stretch>
            <a:fillRect/>
          </a:stretch>
        </p:blipFill>
        <p:spPr>
          <a:xfrm>
            <a:off x="4518848" y="1117065"/>
            <a:ext cx="1966845" cy="1590942"/>
          </a:xfrm>
          <a:prstGeom prst="rect">
            <a:avLst/>
          </a:prstGeom>
        </p:spPr>
      </p:pic>
    </p:spTree>
    <p:extLst>
      <p:ext uri="{BB962C8B-B14F-4D97-AF65-F5344CB8AC3E}">
        <p14:creationId xmlns:p14="http://schemas.microsoft.com/office/powerpoint/2010/main" val="882278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C90915-0D47-4197-C2A9-317F1300C73B}"/>
              </a:ext>
            </a:extLst>
          </p:cNvPr>
          <p:cNvSpPr txBox="1"/>
          <p:nvPr/>
        </p:nvSpPr>
        <p:spPr>
          <a:xfrm>
            <a:off x="518615" y="322320"/>
            <a:ext cx="5813946" cy="8762655"/>
          </a:xfrm>
          <a:prstGeom prst="rect">
            <a:avLst/>
          </a:prstGeom>
          <a:noFill/>
        </p:spPr>
        <p:txBody>
          <a:bodyPr wrap="square">
            <a:spAutoFit/>
          </a:bodyPr>
          <a:lstStyle/>
          <a:p>
            <a:pPr algn="just">
              <a:lnSpc>
                <a:spcPct val="107000"/>
              </a:lnSpc>
              <a:spcAft>
                <a:spcPts val="800"/>
              </a:spcAft>
            </a:pPr>
            <a:r>
              <a:rPr lang="en-IN" sz="2200" kern="100" dirty="0">
                <a:effectLst/>
                <a:latin typeface="Times New Roman" panose="02020603050405020304" pitchFamily="18" charset="0"/>
                <a:ea typeface="Calibri" panose="020F0502020204030204" pitchFamily="34" charset="0"/>
                <a:cs typeface="Times New Roman" panose="02020603050405020304" pitchFamily="18" charset="0"/>
              </a:rPr>
              <a:t>	The program encompasses various methods of sample preparation for observation under microscope, assessment, microscopic image acquisition (Both live and preserved tissue) and functional aspects of microscope. Various numbers of parameters are evaluated using microscopic method to assess the alterations and deformities at cellular and sub-cellular levels. The course also encompasses inter-disciplinary and multi-disciplinary research opportunities for participants. Additionally, the course has been designed in such a way that could bridge the gap between academic study and research work in laboratory. This training program will enhance the capability of participants to carry out independent research work using microscope and skill development on appropriate handling of laboratory instruments. Those participants successfully complete the training program will receive a certificate. This course will differentiate as pioneer skills among others and get more opportunities to work in various premier institutions in India and abroad for higher education.</a:t>
            </a:r>
          </a:p>
        </p:txBody>
      </p:sp>
      <p:sp>
        <p:nvSpPr>
          <p:cNvPr id="4" name="TextBox 3">
            <a:extLst>
              <a:ext uri="{FF2B5EF4-FFF2-40B4-BE49-F238E27FC236}">
                <a16:creationId xmlns:a16="http://schemas.microsoft.com/office/drawing/2014/main" id="{4C62F76D-92EC-4E0B-B3E7-8BDB4A1DB84B}"/>
              </a:ext>
            </a:extLst>
          </p:cNvPr>
          <p:cNvSpPr txBox="1"/>
          <p:nvPr/>
        </p:nvSpPr>
        <p:spPr>
          <a:xfrm>
            <a:off x="922020" y="-116947"/>
            <a:ext cx="5364480" cy="475708"/>
          </a:xfrm>
          <a:prstGeom prst="rect">
            <a:avLst/>
          </a:prstGeom>
          <a:noFill/>
        </p:spPr>
        <p:txBody>
          <a:bodyPr wrap="square">
            <a:spAutoFit/>
          </a:bodyPr>
          <a:lstStyle/>
          <a:p>
            <a:pPr algn="ctr" fontAlgn="base">
              <a:lnSpc>
                <a:spcPct val="107000"/>
              </a:lnSpc>
              <a:spcAft>
                <a:spcPts val="800"/>
              </a:spcAft>
            </a:pPr>
            <a:r>
              <a:rPr lang="en-US" sz="2400" b="1" kern="100" dirty="0">
                <a:solidFill>
                  <a:srgbClr val="FF0000"/>
                </a:solidFill>
                <a:latin typeface="Bodoni MT" panose="02070603080606020203" pitchFamily="18" charset="0"/>
                <a:ea typeface="Calibri" panose="020F0502020204030204" pitchFamily="34" charset="0"/>
                <a:cs typeface="Times New Roman" panose="02020603050405020304" pitchFamily="18" charset="0"/>
              </a:rPr>
              <a:t>Hands-on-Training on Microscopy</a:t>
            </a:r>
          </a:p>
        </p:txBody>
      </p:sp>
      <p:sp>
        <p:nvSpPr>
          <p:cNvPr id="6" name="TextBox 5">
            <a:extLst>
              <a:ext uri="{FF2B5EF4-FFF2-40B4-BE49-F238E27FC236}">
                <a16:creationId xmlns:a16="http://schemas.microsoft.com/office/drawing/2014/main" id="{F3DD40A9-23E1-E19E-FF8C-1618AEA011B4}"/>
              </a:ext>
            </a:extLst>
          </p:cNvPr>
          <p:cNvSpPr txBox="1"/>
          <p:nvPr/>
        </p:nvSpPr>
        <p:spPr>
          <a:xfrm>
            <a:off x="398280" y="9336466"/>
            <a:ext cx="5906984" cy="438582"/>
          </a:xfrm>
          <a:prstGeom prst="rect">
            <a:avLst/>
          </a:prstGeom>
          <a:noFill/>
        </p:spPr>
        <p:txBody>
          <a:bodyPr wrap="square">
            <a:spAutoFit/>
          </a:bodyPr>
          <a:lstStyle/>
          <a:p>
            <a:pPr>
              <a:lnSpc>
                <a:spcPct val="107000"/>
              </a:lnSpc>
              <a:spcAft>
                <a:spcPts val="800"/>
              </a:spcAft>
            </a:pPr>
            <a:r>
              <a:rPr lang="en-IN" sz="2200" b="1"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Mode of training: On Campus, English and Hindi</a:t>
            </a:r>
          </a:p>
        </p:txBody>
      </p:sp>
    </p:spTree>
    <p:extLst>
      <p:ext uri="{BB962C8B-B14F-4D97-AF65-F5344CB8AC3E}">
        <p14:creationId xmlns:p14="http://schemas.microsoft.com/office/powerpoint/2010/main" val="79549981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394</TotalTime>
  <Words>270</Words>
  <Application>Microsoft Office PowerPoint</Application>
  <PresentationFormat>A4 Paper (210x297 mm)</PresentationFormat>
  <Paragraphs>18</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Arial Narrow</vt:lpstr>
      <vt:lpstr>Bell MT</vt:lpstr>
      <vt:lpstr>Bodoni MT</vt:lpstr>
      <vt:lpstr>Calibri</vt:lpstr>
      <vt:lpstr>Calibri Light</vt:lpstr>
      <vt:lpstr>Times New Roman</vt:lpstr>
      <vt:lpstr>Wingdings</vt:lpstr>
      <vt:lpstr>Retrospect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Soumya Ranjan Ojha</dc:creator>
  <cp:lastModifiedBy>sssinghbdk@gmail.com</cp:lastModifiedBy>
  <cp:revision>19</cp:revision>
  <dcterms:created xsi:type="dcterms:W3CDTF">2024-10-28T06:12:56Z</dcterms:created>
  <dcterms:modified xsi:type="dcterms:W3CDTF">2024-11-19T08:25:34Z</dcterms:modified>
</cp:coreProperties>
</file>